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2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CFECB-EE24-4121-A0ED-B5E87F074EF9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E2427-AB47-4F95-A031-9BBA9DC68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9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CA370-32FB-42BF-B2FA-44234940A38C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988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93062-9F48-4BBA-BC18-A2A5A2E50604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09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49AC1-5CB3-41AF-AFB7-071417E5596E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25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D32-6EA3-43D6-84D8-460E780B4977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90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70A6-4EB1-471F-B117-C1A179E42FB6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92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5E42-9F5D-48A5-AA01-7DE3475FAE76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20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C88DA-98A7-45A5-9466-A10F01BC149C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82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581A-815B-4C53-BB6D-780438FE2185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43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3EDB-1B09-4435-927E-1CEC0A6BBE71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64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6854-E75E-4121-A5EA-2A36C77BC713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51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D1D3-BE70-4CB7-AEE5-B7870A31D902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33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4AB54-6066-444D-BEBA-A132131476DD}" type="datetime1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#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7EFF4-9363-4A84-AA70-BA62FE133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68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8B84CA2-131D-C4E0-D463-9822C1B19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557146"/>
              </p:ext>
            </p:extLst>
          </p:nvPr>
        </p:nvGraphicFramePr>
        <p:xfrm>
          <a:off x="179002" y="389726"/>
          <a:ext cx="8785997" cy="6151220"/>
        </p:xfrm>
        <a:graphic>
          <a:graphicData uri="http://schemas.openxmlformats.org/drawingml/2006/table">
            <a:tbl>
              <a:tblPr/>
              <a:tblGrid>
                <a:gridCol w="158907">
                  <a:extLst>
                    <a:ext uri="{9D8B030D-6E8A-4147-A177-3AD203B41FA5}">
                      <a16:colId xmlns:a16="http://schemas.microsoft.com/office/drawing/2014/main" val="2174541054"/>
                    </a:ext>
                  </a:extLst>
                </a:gridCol>
                <a:gridCol w="640752">
                  <a:extLst>
                    <a:ext uri="{9D8B030D-6E8A-4147-A177-3AD203B41FA5}">
                      <a16:colId xmlns:a16="http://schemas.microsoft.com/office/drawing/2014/main" val="1593332796"/>
                    </a:ext>
                  </a:extLst>
                </a:gridCol>
                <a:gridCol w="640752">
                  <a:extLst>
                    <a:ext uri="{9D8B030D-6E8A-4147-A177-3AD203B41FA5}">
                      <a16:colId xmlns:a16="http://schemas.microsoft.com/office/drawing/2014/main" val="2093642424"/>
                    </a:ext>
                  </a:extLst>
                </a:gridCol>
                <a:gridCol w="640752">
                  <a:extLst>
                    <a:ext uri="{9D8B030D-6E8A-4147-A177-3AD203B41FA5}">
                      <a16:colId xmlns:a16="http://schemas.microsoft.com/office/drawing/2014/main" val="897169501"/>
                    </a:ext>
                  </a:extLst>
                </a:gridCol>
                <a:gridCol w="794533">
                  <a:extLst>
                    <a:ext uri="{9D8B030D-6E8A-4147-A177-3AD203B41FA5}">
                      <a16:colId xmlns:a16="http://schemas.microsoft.com/office/drawing/2014/main" val="71891773"/>
                    </a:ext>
                  </a:extLst>
                </a:gridCol>
                <a:gridCol w="1148229">
                  <a:extLst>
                    <a:ext uri="{9D8B030D-6E8A-4147-A177-3AD203B41FA5}">
                      <a16:colId xmlns:a16="http://schemas.microsoft.com/office/drawing/2014/main" val="2141258187"/>
                    </a:ext>
                  </a:extLst>
                </a:gridCol>
                <a:gridCol w="1148229">
                  <a:extLst>
                    <a:ext uri="{9D8B030D-6E8A-4147-A177-3AD203B41FA5}">
                      <a16:colId xmlns:a16="http://schemas.microsoft.com/office/drawing/2014/main" val="2814496515"/>
                    </a:ext>
                  </a:extLst>
                </a:gridCol>
                <a:gridCol w="1148229">
                  <a:extLst>
                    <a:ext uri="{9D8B030D-6E8A-4147-A177-3AD203B41FA5}">
                      <a16:colId xmlns:a16="http://schemas.microsoft.com/office/drawing/2014/main" val="691261411"/>
                    </a:ext>
                  </a:extLst>
                </a:gridCol>
                <a:gridCol w="1219992">
                  <a:extLst>
                    <a:ext uri="{9D8B030D-6E8A-4147-A177-3AD203B41FA5}">
                      <a16:colId xmlns:a16="http://schemas.microsoft.com/office/drawing/2014/main" val="2329218737"/>
                    </a:ext>
                  </a:extLst>
                </a:gridCol>
                <a:gridCol w="1245622">
                  <a:extLst>
                    <a:ext uri="{9D8B030D-6E8A-4147-A177-3AD203B41FA5}">
                      <a16:colId xmlns:a16="http://schemas.microsoft.com/office/drawing/2014/main" val="1300768666"/>
                    </a:ext>
                  </a:extLst>
                </a:gridCol>
              </a:tblGrid>
              <a:tr h="2921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#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オススメ</a:t>
                      </a:r>
                      <a:b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度合い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施工時期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階数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制限有無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備考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現場住所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案件名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商品名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207982"/>
                  </a:ext>
                </a:extLst>
              </a:tr>
              <a:tr h="8534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1-2F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大型塗装プランター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東京都渋谷区恵比寿</a:t>
                      </a:r>
                      <a:b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zh-CN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4-20-3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恵比寿ガーデンプレイス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リプラｆ大型プランター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ローラー塗装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大型塗装プランター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台程度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921710"/>
                  </a:ext>
                </a:extLst>
              </a:tr>
              <a:tr h="8342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屋外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土留め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埼玉県川口市新井宿</a:t>
                      </a:r>
                      <a:r>
                        <a:rPr lang="en-US" altLang="zh-TW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700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川口市グリーンセンター　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リプラｆ土留め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土留め各種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189172"/>
                  </a:ext>
                </a:extLst>
              </a:tr>
              <a:tr h="8342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屋外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土留め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神奈川県横浜市金沢区</a:t>
                      </a:r>
                      <a:b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東朝比奈</a:t>
                      </a:r>
                      <a:r>
                        <a:rPr lang="en-US" altLang="zh-CN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1-26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六浦大堂公園再整備工事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リプラｆ土留め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土留め各種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015857"/>
                  </a:ext>
                </a:extLst>
              </a:tr>
              <a:tr h="8342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2019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外庭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（屋外のみ）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モールテックス塗装の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リプラ大型プランター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東京都千代田区内幸町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2-2-3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（三田線内幸町駅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A6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出口すぐ）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ヒビコクテラス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モールテックス塗装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大型プランター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リプラｆ大型プランター　モールテックス塗装　　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784049"/>
                  </a:ext>
                </a:extLst>
              </a:tr>
              <a:tr h="8342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外壁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外で見ることが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できる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改修工事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愛知県名古屋市錦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オリックス名古屋錦ビル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不織布式ステン網緑化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高さ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2.7m x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長さ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57m (153㎡)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5478"/>
                  </a:ext>
                </a:extLst>
              </a:tr>
              <a:tr h="8342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屋外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外で見ることが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できる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壁面緑化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愛知県名古屋市</a:t>
                      </a:r>
                      <a:b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東区東桜</a:t>
                      </a:r>
                      <a:r>
                        <a:rPr lang="en-US" altLang="zh-TW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1-1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東桜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丁目プロジェクト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モフウォール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玄関前壁面緑化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平米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374149"/>
                  </a:ext>
                </a:extLst>
              </a:tr>
              <a:tr h="83425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玄関前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 2</a:t>
                      </a:r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正面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外から見ることができる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ﾘﾌﾟﾗ枠壁面緑化　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ｽﾃﾝﾚｽ枠壁面緑化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神奈川県川崎市新丸子東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3-1301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武蔵小杉駅南口すぐ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パークシティ武蔵小杉グランドタワーマンション壁面緑化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リプラ枠壁面緑化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10㎡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ステンレス枠壁面緑化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31㎡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玄関前壁面緑化 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10㎡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正面壁面緑化 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31㎡</a:t>
                      </a:r>
                    </a:p>
                  </a:txBody>
                  <a:tcPr marL="2563" marR="2563" marT="2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278387"/>
                  </a:ext>
                </a:extLst>
              </a:tr>
            </a:tbl>
          </a:graphicData>
        </a:graphic>
      </p:graphicFrame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47D540FB-936B-285F-F8C0-21AC8226F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483526"/>
            <a:ext cx="3086100" cy="365125"/>
          </a:xfrm>
        </p:spPr>
        <p:txBody>
          <a:bodyPr/>
          <a:lstStyle/>
          <a:p>
            <a:r>
              <a:rPr kumimoji="1" lang="en-US" altLang="ja-JP" dirty="0"/>
              <a:t>1/3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E852D8-CFBE-5AF3-2701-F1D7975E658D}"/>
              </a:ext>
            </a:extLst>
          </p:cNvPr>
          <p:cNvSpPr txBox="1"/>
          <p:nvPr/>
        </p:nvSpPr>
        <p:spPr>
          <a:xfrm>
            <a:off x="7841452" y="6527588"/>
            <a:ext cx="1400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南出株式会社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780AC59-807B-A556-01EC-E2822D64C026}"/>
              </a:ext>
            </a:extLst>
          </p:cNvPr>
          <p:cNvSpPr txBox="1"/>
          <p:nvPr/>
        </p:nvSpPr>
        <p:spPr>
          <a:xfrm>
            <a:off x="-172585" y="44613"/>
            <a:ext cx="46204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【 視察可能な緑化設備・納入</a:t>
            </a:r>
            <a:r>
              <a:rPr lang="ja-JP" altLang="en-US"/>
              <a:t>実績物件 </a:t>
            </a:r>
            <a:r>
              <a:rPr lang="ja-JP" altLang="en-US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33561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0A21FE7-6DDB-7E98-15E1-2D6F2B6BDBBC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82594886"/>
              </p:ext>
            </p:extLst>
          </p:nvPr>
        </p:nvGraphicFramePr>
        <p:xfrm>
          <a:off x="189594" y="458600"/>
          <a:ext cx="8764812" cy="5940799"/>
        </p:xfrm>
        <a:graphic>
          <a:graphicData uri="http://schemas.openxmlformats.org/drawingml/2006/table">
            <a:tbl>
              <a:tblPr/>
              <a:tblGrid>
                <a:gridCol w="158524">
                  <a:extLst>
                    <a:ext uri="{9D8B030D-6E8A-4147-A177-3AD203B41FA5}">
                      <a16:colId xmlns:a16="http://schemas.microsoft.com/office/drawing/2014/main" val="2141198227"/>
                    </a:ext>
                  </a:extLst>
                </a:gridCol>
                <a:gridCol w="639208">
                  <a:extLst>
                    <a:ext uri="{9D8B030D-6E8A-4147-A177-3AD203B41FA5}">
                      <a16:colId xmlns:a16="http://schemas.microsoft.com/office/drawing/2014/main" val="1188299886"/>
                    </a:ext>
                  </a:extLst>
                </a:gridCol>
                <a:gridCol w="639208">
                  <a:extLst>
                    <a:ext uri="{9D8B030D-6E8A-4147-A177-3AD203B41FA5}">
                      <a16:colId xmlns:a16="http://schemas.microsoft.com/office/drawing/2014/main" val="3198321378"/>
                    </a:ext>
                  </a:extLst>
                </a:gridCol>
                <a:gridCol w="639208">
                  <a:extLst>
                    <a:ext uri="{9D8B030D-6E8A-4147-A177-3AD203B41FA5}">
                      <a16:colId xmlns:a16="http://schemas.microsoft.com/office/drawing/2014/main" val="2750383611"/>
                    </a:ext>
                  </a:extLst>
                </a:gridCol>
                <a:gridCol w="792616">
                  <a:extLst>
                    <a:ext uri="{9D8B030D-6E8A-4147-A177-3AD203B41FA5}">
                      <a16:colId xmlns:a16="http://schemas.microsoft.com/office/drawing/2014/main" val="1143226214"/>
                    </a:ext>
                  </a:extLst>
                </a:gridCol>
                <a:gridCol w="1145459">
                  <a:extLst>
                    <a:ext uri="{9D8B030D-6E8A-4147-A177-3AD203B41FA5}">
                      <a16:colId xmlns:a16="http://schemas.microsoft.com/office/drawing/2014/main" val="3485277512"/>
                    </a:ext>
                  </a:extLst>
                </a:gridCol>
                <a:gridCol w="1145459">
                  <a:extLst>
                    <a:ext uri="{9D8B030D-6E8A-4147-A177-3AD203B41FA5}">
                      <a16:colId xmlns:a16="http://schemas.microsoft.com/office/drawing/2014/main" val="267740713"/>
                    </a:ext>
                  </a:extLst>
                </a:gridCol>
                <a:gridCol w="1145459">
                  <a:extLst>
                    <a:ext uri="{9D8B030D-6E8A-4147-A177-3AD203B41FA5}">
                      <a16:colId xmlns:a16="http://schemas.microsoft.com/office/drawing/2014/main" val="2793298377"/>
                    </a:ext>
                  </a:extLst>
                </a:gridCol>
                <a:gridCol w="1217052">
                  <a:extLst>
                    <a:ext uri="{9D8B030D-6E8A-4147-A177-3AD203B41FA5}">
                      <a16:colId xmlns:a16="http://schemas.microsoft.com/office/drawing/2014/main" val="2164533688"/>
                    </a:ext>
                  </a:extLst>
                </a:gridCol>
                <a:gridCol w="1242619">
                  <a:extLst>
                    <a:ext uri="{9D8B030D-6E8A-4147-A177-3AD203B41FA5}">
                      <a16:colId xmlns:a16="http://schemas.microsoft.com/office/drawing/2014/main" val="1237873317"/>
                    </a:ext>
                  </a:extLst>
                </a:gridCol>
              </a:tblGrid>
              <a:tr h="2914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#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オススメ</a:t>
                      </a:r>
                      <a:b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度合い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施工時期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階数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制限有無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備考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現場住所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案件名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商品名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727727"/>
                  </a:ext>
                </a:extLst>
              </a:tr>
              <a:tr h="8322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裏庭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シンボル塔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通常は正面左　　の庭園入口から　自由に入って見ることができる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シンボル塔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両翼壁に壁面緑化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東京都目黒区三田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1-4-1 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恵比寿ガーデンプレイス内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ウエスティンホテル東京　　　裏庭シンボル塔壁面緑化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ステンレス枠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35㎡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リプラ枠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115㎡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正面塔壁面緑化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35㎡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両翼壁面緑化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115㎡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556805"/>
                  </a:ext>
                </a:extLst>
              </a:tr>
              <a:tr h="8322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入口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社名看板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地下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正面の社名看板の壁面緑化は外で見ることができる（地下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は飲食が必要）　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地下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は陰性植物　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植栽・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LED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照明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東京都港区南青山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3-15-13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WINE HOUSE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南青山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社名看板壁面緑化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屋内壁面緑化　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リプラ枠壁面緑化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10㎡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看板壁面緑化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3.5㎡ 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地下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壁面緑化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6.5㎡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下地にステンレス枠使用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995382"/>
                  </a:ext>
                </a:extLst>
              </a:tr>
              <a:tr h="8322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2017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各階ベランダ　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通路用陸橋から見ることができる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メンテナンスを考慮して小さなプランターを設置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海老名駅前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商業施設ベランダ緑化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エンドレス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プランター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ベランダの勾配に合わせ傾斜プランター設置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757622"/>
                  </a:ext>
                </a:extLst>
              </a:tr>
              <a:tr h="8322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2019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（屋外のみ）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入りやすい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プランター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東京都港区虎ノ門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2-10-3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ホテルオークラ集古館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リプラｆコンテナ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リプラｆコンテナ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変形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20m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程度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リプラｆ立上げ壁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変形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ｍ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949079"/>
                  </a:ext>
                </a:extLst>
              </a:tr>
              <a:tr h="8322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外通路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屋外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病院横一般通路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東京都渋谷区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日本赤十字医療センター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リプラ立体鉢カバー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リプラ枠　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1,000x1,000xH360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427812"/>
                  </a:ext>
                </a:extLst>
              </a:tr>
              <a:tr h="74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2016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入りやすい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神奈川県川崎市多摩区</a:t>
                      </a:r>
                      <a:b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宿河原駅徒歩</a:t>
                      </a:r>
                      <a:r>
                        <a:rPr lang="en-US" altLang="zh-CN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zh-CN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川崎市緑化センター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レイズドベット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900x900x700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人掛け　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759929"/>
                  </a:ext>
                </a:extLst>
              </a:tr>
              <a:tr h="74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2019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勝手に見る分には可能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入りやすい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場所が捜し難いかもしれない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東京都中央区日本橋</a:t>
                      </a:r>
                      <a:r>
                        <a:rPr lang="en-US" altLang="zh-TW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2-4-1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日本橋高島屋</a:t>
                      </a:r>
                      <a:b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屋上緑化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芝薄層緑化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アーバンスケイプ薄層</a:t>
                      </a:r>
                      <a:b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緑化システム</a:t>
                      </a:r>
                    </a:p>
                  </a:txBody>
                  <a:tcPr marL="2557" marR="2557" marT="25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011672"/>
                  </a:ext>
                </a:extLst>
              </a:tr>
            </a:tbl>
          </a:graphicData>
        </a:graphic>
      </p:graphicFrame>
      <p:sp>
        <p:nvSpPr>
          <p:cNvPr id="13" name="フッター プレースホルダー 6">
            <a:extLst>
              <a:ext uri="{FF2B5EF4-FFF2-40B4-BE49-F238E27FC236}">
                <a16:creationId xmlns:a16="http://schemas.microsoft.com/office/drawing/2014/main" id="{F7A64C32-BCAE-3186-E26C-71795838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483526"/>
            <a:ext cx="3086100" cy="365125"/>
          </a:xfrm>
        </p:spPr>
        <p:txBody>
          <a:bodyPr/>
          <a:lstStyle/>
          <a:p>
            <a:r>
              <a:rPr kumimoji="1" lang="en-US" altLang="ja-JP" dirty="0"/>
              <a:t>2/3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267F0C7-365F-8455-0B96-34D7CC734F98}"/>
              </a:ext>
            </a:extLst>
          </p:cNvPr>
          <p:cNvSpPr txBox="1"/>
          <p:nvPr/>
        </p:nvSpPr>
        <p:spPr>
          <a:xfrm>
            <a:off x="7841452" y="6527588"/>
            <a:ext cx="1400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南出株式会社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55C6418-9BFC-AC39-CB05-40E0288B8476}"/>
              </a:ext>
            </a:extLst>
          </p:cNvPr>
          <p:cNvSpPr txBox="1"/>
          <p:nvPr/>
        </p:nvSpPr>
        <p:spPr>
          <a:xfrm>
            <a:off x="-172585" y="44613"/>
            <a:ext cx="46204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【 視察可能な緑化設備・納入実績物件 】</a:t>
            </a:r>
          </a:p>
        </p:txBody>
      </p:sp>
    </p:spTree>
    <p:extLst>
      <p:ext uri="{BB962C8B-B14F-4D97-AF65-F5344CB8AC3E}">
        <p14:creationId xmlns:p14="http://schemas.microsoft.com/office/powerpoint/2010/main" val="3833738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E3D2670-A620-469B-750B-C4DB5B996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61783"/>
              </p:ext>
            </p:extLst>
          </p:nvPr>
        </p:nvGraphicFramePr>
        <p:xfrm>
          <a:off x="175301" y="455274"/>
          <a:ext cx="8793397" cy="3632272"/>
        </p:xfrm>
        <a:graphic>
          <a:graphicData uri="http://schemas.openxmlformats.org/drawingml/2006/table">
            <a:tbl>
              <a:tblPr/>
              <a:tblGrid>
                <a:gridCol w="159041">
                  <a:extLst>
                    <a:ext uri="{9D8B030D-6E8A-4147-A177-3AD203B41FA5}">
                      <a16:colId xmlns:a16="http://schemas.microsoft.com/office/drawing/2014/main" val="3248494895"/>
                    </a:ext>
                  </a:extLst>
                </a:gridCol>
                <a:gridCol w="641292">
                  <a:extLst>
                    <a:ext uri="{9D8B030D-6E8A-4147-A177-3AD203B41FA5}">
                      <a16:colId xmlns:a16="http://schemas.microsoft.com/office/drawing/2014/main" val="1499378204"/>
                    </a:ext>
                  </a:extLst>
                </a:gridCol>
                <a:gridCol w="641292">
                  <a:extLst>
                    <a:ext uri="{9D8B030D-6E8A-4147-A177-3AD203B41FA5}">
                      <a16:colId xmlns:a16="http://schemas.microsoft.com/office/drawing/2014/main" val="2853260654"/>
                    </a:ext>
                  </a:extLst>
                </a:gridCol>
                <a:gridCol w="641292">
                  <a:extLst>
                    <a:ext uri="{9D8B030D-6E8A-4147-A177-3AD203B41FA5}">
                      <a16:colId xmlns:a16="http://schemas.microsoft.com/office/drawing/2014/main" val="2153258721"/>
                    </a:ext>
                  </a:extLst>
                </a:gridCol>
                <a:gridCol w="795202">
                  <a:extLst>
                    <a:ext uri="{9D8B030D-6E8A-4147-A177-3AD203B41FA5}">
                      <a16:colId xmlns:a16="http://schemas.microsoft.com/office/drawing/2014/main" val="3113275122"/>
                    </a:ext>
                  </a:extLst>
                </a:gridCol>
                <a:gridCol w="1149196">
                  <a:extLst>
                    <a:ext uri="{9D8B030D-6E8A-4147-A177-3AD203B41FA5}">
                      <a16:colId xmlns:a16="http://schemas.microsoft.com/office/drawing/2014/main" val="2903367357"/>
                    </a:ext>
                  </a:extLst>
                </a:gridCol>
                <a:gridCol w="1149196">
                  <a:extLst>
                    <a:ext uri="{9D8B030D-6E8A-4147-A177-3AD203B41FA5}">
                      <a16:colId xmlns:a16="http://schemas.microsoft.com/office/drawing/2014/main" val="3781654418"/>
                    </a:ext>
                  </a:extLst>
                </a:gridCol>
                <a:gridCol w="1149196">
                  <a:extLst>
                    <a:ext uri="{9D8B030D-6E8A-4147-A177-3AD203B41FA5}">
                      <a16:colId xmlns:a16="http://schemas.microsoft.com/office/drawing/2014/main" val="3726388638"/>
                    </a:ext>
                  </a:extLst>
                </a:gridCol>
                <a:gridCol w="1221019">
                  <a:extLst>
                    <a:ext uri="{9D8B030D-6E8A-4147-A177-3AD203B41FA5}">
                      <a16:colId xmlns:a16="http://schemas.microsoft.com/office/drawing/2014/main" val="415932896"/>
                    </a:ext>
                  </a:extLst>
                </a:gridCol>
                <a:gridCol w="1246671">
                  <a:extLst>
                    <a:ext uri="{9D8B030D-6E8A-4147-A177-3AD203B41FA5}">
                      <a16:colId xmlns:a16="http://schemas.microsoft.com/office/drawing/2014/main" val="2107482169"/>
                    </a:ext>
                  </a:extLst>
                </a:gridCol>
              </a:tblGrid>
              <a:tr h="29242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#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オススメ</a:t>
                      </a:r>
                      <a:b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度合い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施工時期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階数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制限有無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備考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現場住所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案件名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商品名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1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738718"/>
                  </a:ext>
                </a:extLst>
              </a:tr>
              <a:tr h="8349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9F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勝手に見る分には可能そう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入りやすい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昔の仕組みなので多少壁がはらんでいる可能性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東京都中央区銀座</a:t>
                      </a:r>
                      <a:b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（銀座駅徒歩</a:t>
                      </a:r>
                      <a:r>
                        <a:rPr lang="en-US" altLang="zh-TW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銀座三越屋上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緑のカーテン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リプラｆ仕上り式コンテナ　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茶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12㎜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L90xW60xH43cm 12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基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43766"/>
                  </a:ext>
                </a:extLst>
              </a:tr>
              <a:tr h="8349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2018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GL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デッキ貼りしているので、リプラが外側から見えない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御茶ノ水から徒歩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神田神社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デッキ貼りプランター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移動式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800x1600xH456 3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585306"/>
                  </a:ext>
                </a:extLst>
              </a:tr>
              <a:tr h="8349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高・中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2017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 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 2018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外裏庭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ホテル裏の斜面にある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捜し難いかもしれない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神奈川県足柄下郡箱根町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箱根ハイランドホテル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枕木土留め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W74xH500xL1,800 9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</a:t>
                      </a:r>
                      <a:endParaRPr lang="en-US" altLang="ja-JP" sz="700" b="0" i="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 </a:t>
                      </a:r>
                      <a:r>
                        <a:rPr 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W74xH800xL1,800 43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</a:t>
                      </a:r>
                      <a:endParaRPr lang="en-US" altLang="ja-JP" sz="700" b="0" i="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</a:t>
                      </a:r>
                      <a:b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鋼管杭 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48.6</a:t>
                      </a:r>
                      <a:r>
                        <a:rPr 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xL1,545 28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本他   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&amp; 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鋼管杭 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48.6</a:t>
                      </a:r>
                      <a:r>
                        <a:rPr 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xL1,545 130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本他　　　　　　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18417"/>
                  </a:ext>
                </a:extLst>
              </a:tr>
              <a:tr h="8349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高・中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2012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1F</a:t>
                      </a:r>
                      <a:b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エントランス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鈴鹿サーキット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への入場が必要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正面エントランスの　　ポールを囲うプランター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三重県鈴鹿市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鈴鹿サーキット　　　　　　　　正面エントランス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</a:t>
                      </a:r>
                      <a:r>
                        <a:rPr lang="en-US" altLang="ja-JP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ポール囲い</a:t>
                      </a:r>
                      <a:b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700" b="0" i="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プランター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リプラ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分解式プランター　　</a:t>
                      </a:r>
                      <a:r>
                        <a:rPr lang="en-US" altLang="ja-JP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800x800xH400   10</a:t>
                      </a:r>
                      <a:r>
                        <a:rPr lang="ja-JP" altLang="en-US" sz="7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</a:t>
                      </a:r>
                    </a:p>
                  </a:txBody>
                  <a:tcPr marL="2565" marR="2565" marT="25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346923"/>
                  </a:ext>
                </a:extLst>
              </a:tr>
            </a:tbl>
          </a:graphicData>
        </a:graphic>
      </p:graphicFrame>
      <p:sp>
        <p:nvSpPr>
          <p:cNvPr id="9" name="フッター プレースホルダー 6">
            <a:extLst>
              <a:ext uri="{FF2B5EF4-FFF2-40B4-BE49-F238E27FC236}">
                <a16:creationId xmlns:a16="http://schemas.microsoft.com/office/drawing/2014/main" id="{430AD401-113E-1875-FC17-30FABB8D435C}"/>
              </a:ext>
            </a:extLst>
          </p:cNvPr>
          <p:cNvSpPr txBox="1">
            <a:spLocks/>
          </p:cNvSpPr>
          <p:nvPr/>
        </p:nvSpPr>
        <p:spPr>
          <a:xfrm>
            <a:off x="3028950" y="6483526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/>
              <a:t>3/3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5C5385-868F-7E67-5764-724AA70A6281}"/>
              </a:ext>
            </a:extLst>
          </p:cNvPr>
          <p:cNvSpPr txBox="1"/>
          <p:nvPr/>
        </p:nvSpPr>
        <p:spPr>
          <a:xfrm>
            <a:off x="7841452" y="6527588"/>
            <a:ext cx="1400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南出株式会社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818FB7E-4F24-ADC0-6FDE-7F0E5805A1B6}"/>
              </a:ext>
            </a:extLst>
          </p:cNvPr>
          <p:cNvSpPr txBox="1"/>
          <p:nvPr/>
        </p:nvSpPr>
        <p:spPr>
          <a:xfrm>
            <a:off x="-172585" y="44613"/>
            <a:ext cx="46204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【 視察可能な緑化設備・納入実績物件 】</a:t>
            </a:r>
          </a:p>
        </p:txBody>
      </p:sp>
    </p:spTree>
    <p:extLst>
      <p:ext uri="{BB962C8B-B14F-4D97-AF65-F5344CB8AC3E}">
        <p14:creationId xmlns:p14="http://schemas.microsoft.com/office/powerpoint/2010/main" val="3605765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</TotalTime>
  <Words>888</Words>
  <Application>Microsoft Office PowerPoint</Application>
  <PresentationFormat>画面に合わせる (4:3)</PresentationFormat>
  <Paragraphs>221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mikio minamide</dc:creator>
  <cp:lastModifiedBy>mikio minamide</cp:lastModifiedBy>
  <cp:revision>1</cp:revision>
  <dcterms:created xsi:type="dcterms:W3CDTF">2023-01-23T05:49:29Z</dcterms:created>
  <dcterms:modified xsi:type="dcterms:W3CDTF">2023-01-23T06:05:03Z</dcterms:modified>
</cp:coreProperties>
</file>